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0" r:id="rId1"/>
  </p:sldMasterIdLst>
  <p:notesMasterIdLst>
    <p:notesMasterId r:id="rId11"/>
  </p:notesMasterIdLst>
  <p:sldIdLst>
    <p:sldId id="256" r:id="rId2"/>
    <p:sldId id="258" r:id="rId3"/>
    <p:sldId id="259" r:id="rId4"/>
    <p:sldId id="262" r:id="rId5"/>
    <p:sldId id="260" r:id="rId6"/>
    <p:sldId id="265" r:id="rId7"/>
    <p:sldId id="264" r:id="rId8"/>
    <p:sldId id="261" r:id="rId9"/>
    <p:sldId id="263" r:id="rId10"/>
  </p:sldIdLst>
  <p:sldSz cx="12192000" cy="6858000"/>
  <p:notesSz cx="6858000" cy="9144000"/>
  <p:embeddedFontLst>
    <p:embeddedFont>
      <p:font typeface="10X10" panose="020B0600000101010101" charset="-127"/>
      <p:regular r:id="rId12"/>
    </p:embeddedFont>
    <p:embeddedFont>
      <p:font typeface="10X10 Bold" panose="020B0600000101010101" charset="-127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02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97" d="100"/>
          <a:sy n="97" d="100"/>
        </p:scale>
        <p:origin x="96" y="192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1F2887-35DE-479C-AABD-D4EBDE92415E}" type="datetimeFigureOut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6BF7DD-6C03-4FB3-A574-1E7E4F196E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515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AAF2C-6D5A-480D-9697-D6AC72CF3C6A}" type="datetime1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7010B-7C34-451B-8730-13383A301A9F}" type="datetime1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FCCD-4EE9-476D-B4A9-16B8DC4233D6}" type="datetime1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83B9C-1513-4148-996E-630D333D55CF}" type="datetime1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D357-453B-445A-B865-D44EA8ADE3A1}" type="datetime1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AA1AD-D033-4561-B1A2-90D83174FE03}" type="datetime1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E40A2-2F34-4148-B500-1E32542CCC1F}" type="datetime1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F9AA2-67C5-470F-9668-79ED475875C9}" type="datetime1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23CF4-325C-4812-9D53-B8850082EDCF}" type="datetime1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ED96-E080-4333-A618-2E2C83B5C725}" type="datetime1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DDA78-96B6-4964-A33E-0668B41ECC60}" type="datetime1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797F3-4350-44B0-8A74-91F54D173222}" type="datetime1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1DA2D-147D-4C0E-A2D8-4E2275FA53FB}" type="datetime1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2355575"/>
            <a:ext cx="12192000" cy="4502426"/>
          </a:xfrm>
          <a:prstGeom prst="rect">
            <a:avLst/>
          </a:prstGeom>
          <a:solidFill>
            <a:srgbClr val="0F0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03513" y="2844224"/>
            <a:ext cx="449248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5400" b="1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우리</a:t>
            </a:r>
            <a:r>
              <a:rPr lang="en-US" altLang="ko-KR" sz="5400" b="1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, </a:t>
            </a:r>
            <a:r>
              <a:rPr lang="ko-KR" altLang="en-US" sz="5400" b="1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지금 만나</a:t>
            </a:r>
            <a:endParaRPr lang="en-US" altLang="ko-KR" sz="1600" b="1" dirty="0"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  <a:p>
            <a:pPr algn="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User Interface Design</a:t>
            </a:r>
            <a:endParaRPr lang="ko-KR" altLang="en-US" sz="1600" b="1" dirty="0"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64268A-C2F0-467C-A0A9-C1FDC27698EF}"/>
              </a:ext>
            </a:extLst>
          </p:cNvPr>
          <p:cNvSpPr txBox="1"/>
          <p:nvPr/>
        </p:nvSpPr>
        <p:spPr>
          <a:xfrm>
            <a:off x="8234302" y="4913746"/>
            <a:ext cx="3564407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1</a:t>
            </a:r>
            <a:r>
              <a:rPr lang="ko-KR" altLang="en-US" sz="2000" b="1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조</a:t>
            </a:r>
            <a:endParaRPr lang="en-US" altLang="ko-KR" sz="2000" b="1" dirty="0"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  <a:p>
            <a:pPr>
              <a:defRPr/>
            </a:pPr>
            <a:r>
              <a:rPr lang="ko-KR" altLang="en-US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컴퓨터공학과  </a:t>
            </a:r>
            <a:r>
              <a:rPr lang="ko-KR" altLang="en-US" dirty="0" err="1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박시온</a:t>
            </a:r>
            <a:r>
              <a:rPr lang="ko-KR" altLang="en-US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  </a:t>
            </a:r>
            <a:r>
              <a:rPr lang="en-US" altLang="ko-KR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2015040010</a:t>
            </a:r>
          </a:p>
          <a:p>
            <a:pPr>
              <a:defRPr/>
            </a:pPr>
            <a:r>
              <a:rPr lang="ko-KR" altLang="en-US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컴퓨터공학과  김경호  </a:t>
            </a:r>
            <a:r>
              <a:rPr lang="en-US" altLang="ko-KR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2015040014</a:t>
            </a:r>
          </a:p>
          <a:p>
            <a:pPr>
              <a:defRPr/>
            </a:pPr>
            <a:r>
              <a:rPr lang="ko-KR" altLang="en-US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컴퓨터공학과  박민혁  </a:t>
            </a:r>
            <a:r>
              <a:rPr lang="en-US" altLang="ko-KR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2015040037</a:t>
            </a:r>
          </a:p>
          <a:p>
            <a:pPr>
              <a:defRPr/>
            </a:pPr>
            <a:r>
              <a:rPr lang="ko-KR" altLang="en-US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컴퓨터공학과  </a:t>
            </a:r>
            <a:r>
              <a:rPr lang="ko-KR" altLang="en-US" dirty="0" err="1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조한샘</a:t>
            </a:r>
            <a:r>
              <a:rPr lang="ko-KR" altLang="en-US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  </a:t>
            </a:r>
            <a:r>
              <a:rPr lang="en-US" altLang="ko-KR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2015040043</a:t>
            </a:r>
            <a:endParaRPr lang="ko-KR" altLang="en-US" dirty="0"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72485B-EE6B-4FFF-885E-E69621E03C5E}"/>
              </a:ext>
            </a:extLst>
          </p:cNvPr>
          <p:cNvSpPr/>
          <p:nvPr/>
        </p:nvSpPr>
        <p:spPr>
          <a:xfrm>
            <a:off x="10392000" y="-1"/>
            <a:ext cx="1800000" cy="235557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918000"/>
            <a:ext cx="12192000" cy="5940000"/>
          </a:xfrm>
          <a:prstGeom prst="rect">
            <a:avLst/>
          </a:prstGeom>
          <a:solidFill>
            <a:srgbClr val="0F0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76E3D0-0406-41C2-9E83-88F64D380498}"/>
              </a:ext>
            </a:extLst>
          </p:cNvPr>
          <p:cNvSpPr txBox="1"/>
          <p:nvPr/>
        </p:nvSpPr>
        <p:spPr>
          <a:xfrm>
            <a:off x="11525544" y="6384497"/>
            <a:ext cx="548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10X10" panose="020B0600000101010101" charset="-127"/>
                <a:ea typeface="10X10" panose="020B0600000101010101" charset="-127"/>
              </a:rPr>
              <a:t>하나</a:t>
            </a:r>
            <a:endParaRPr lang="ko-KR" altLang="en-US" sz="1100" dirty="0">
              <a:solidFill>
                <a:schemeClr val="bg1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18CA625-66B7-4E7A-AC79-1C1F9DC3D5E1}"/>
              </a:ext>
            </a:extLst>
          </p:cNvPr>
          <p:cNvSpPr/>
          <p:nvPr/>
        </p:nvSpPr>
        <p:spPr>
          <a:xfrm>
            <a:off x="10392000" y="-1"/>
            <a:ext cx="1800000" cy="91800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083CD9-475F-4B3D-8BD1-A3815300785E}"/>
              </a:ext>
            </a:extLst>
          </p:cNvPr>
          <p:cNvSpPr txBox="1"/>
          <p:nvPr/>
        </p:nvSpPr>
        <p:spPr>
          <a:xfrm>
            <a:off x="206508" y="103500"/>
            <a:ext cx="3620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10X10 Bold" panose="020B0600000101010101" charset="-127"/>
                <a:ea typeface="10X10 Bold" panose="020B0600000101010101" charset="-127"/>
              </a:rPr>
              <a:t>| </a:t>
            </a:r>
            <a:r>
              <a:rPr lang="ko-KR" altLang="en-US" sz="3600" b="1" dirty="0">
                <a:solidFill>
                  <a:schemeClr val="bg1"/>
                </a:solidFill>
                <a:latin typeface="10X10 Bold" panose="020B0600000101010101" charset="-127"/>
                <a:ea typeface="10X10 Bold" panose="020B0600000101010101" charset="-127"/>
              </a:rPr>
              <a:t>전체시스템 개요</a:t>
            </a:r>
            <a:r>
              <a:rPr lang="en-US" altLang="ko-KR" sz="3600" b="1" dirty="0">
                <a:solidFill>
                  <a:schemeClr val="bg1"/>
                </a:solidFill>
                <a:latin typeface="10X10 Bold" panose="020B0600000101010101" charset="-127"/>
                <a:ea typeface="10X10 Bold" panose="020B0600000101010101" charset="-127"/>
              </a:rPr>
              <a:t> |</a:t>
            </a:r>
            <a:endParaRPr lang="ko-KR" altLang="en-US" sz="2400" b="1" dirty="0">
              <a:solidFill>
                <a:schemeClr val="bg1"/>
              </a:solidFill>
              <a:latin typeface="10X10 Bold" panose="020B0600000101010101" charset="-127"/>
              <a:ea typeface="10X10 Bold" panose="020B0600000101010101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813DC86-E0E3-47B0-9B45-E2360FE63BFC}"/>
              </a:ext>
            </a:extLst>
          </p:cNvPr>
          <p:cNvSpPr/>
          <p:nvPr/>
        </p:nvSpPr>
        <p:spPr>
          <a:xfrm>
            <a:off x="5466000" y="1725104"/>
            <a:ext cx="1260000" cy="72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10X10" panose="020B0600000101010101" charset="-127"/>
                <a:ea typeface="10X10" panose="020B0600000101010101" charset="-127"/>
              </a:rPr>
              <a:t>초기화면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3F44294-A0BE-40D0-82F7-102B5C8ED8C3}"/>
              </a:ext>
            </a:extLst>
          </p:cNvPr>
          <p:cNvSpPr/>
          <p:nvPr/>
        </p:nvSpPr>
        <p:spPr>
          <a:xfrm>
            <a:off x="8110509" y="2211235"/>
            <a:ext cx="1260000" cy="72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10X10" panose="020B0600000101010101" charset="-127"/>
                <a:ea typeface="10X10" panose="020B0600000101010101" charset="-127"/>
              </a:rPr>
              <a:t>로그인화면</a:t>
            </a:r>
            <a:endParaRPr lang="ko-KR" altLang="en-US" sz="1600" dirty="0">
              <a:solidFill>
                <a:schemeClr val="tx1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23D2A42-13AA-4B0C-BDA3-162103E7692F}"/>
              </a:ext>
            </a:extLst>
          </p:cNvPr>
          <p:cNvSpPr/>
          <p:nvPr/>
        </p:nvSpPr>
        <p:spPr>
          <a:xfrm>
            <a:off x="8796000" y="4086001"/>
            <a:ext cx="1260000" cy="72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10X10" panose="020B0600000101010101" charset="-127"/>
                <a:ea typeface="10X10" panose="020B0600000101010101" charset="-127"/>
              </a:rPr>
              <a:t>채팅목록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B29B96A-9E0D-47C7-B521-BBD485935D65}"/>
              </a:ext>
            </a:extLst>
          </p:cNvPr>
          <p:cNvSpPr/>
          <p:nvPr/>
        </p:nvSpPr>
        <p:spPr>
          <a:xfrm>
            <a:off x="7097660" y="5238000"/>
            <a:ext cx="1260000" cy="72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10X10" panose="020B0600000101010101" charset="-127"/>
                <a:ea typeface="10X10" panose="020B0600000101010101" charset="-127"/>
              </a:rPr>
              <a:t>채팅메뉴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A580C1D-D656-4886-98B9-DEF60AE1815C}"/>
              </a:ext>
            </a:extLst>
          </p:cNvPr>
          <p:cNvSpPr/>
          <p:nvPr/>
        </p:nvSpPr>
        <p:spPr>
          <a:xfrm>
            <a:off x="3986830" y="5238000"/>
            <a:ext cx="1260000" cy="72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10X10" panose="020B0600000101010101" charset="-127"/>
                <a:ea typeface="10X10" panose="020B0600000101010101" charset="-127"/>
              </a:rPr>
              <a:t>채팅창</a:t>
            </a:r>
            <a:endParaRPr lang="ko-KR" altLang="en-US" sz="1600" dirty="0">
              <a:solidFill>
                <a:schemeClr val="tx1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F774FA8-1461-49E0-9CE2-13EBB8CA10E2}"/>
              </a:ext>
            </a:extLst>
          </p:cNvPr>
          <p:cNvSpPr/>
          <p:nvPr/>
        </p:nvSpPr>
        <p:spPr>
          <a:xfrm>
            <a:off x="2136000" y="4101235"/>
            <a:ext cx="1260000" cy="72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10X10" panose="020B0600000101010101" charset="-127"/>
                <a:ea typeface="10X10" panose="020B0600000101010101" charset="-127"/>
              </a:rPr>
              <a:t>위치공유</a:t>
            </a:r>
            <a:endParaRPr lang="ko-KR" altLang="en-US" sz="1600" dirty="0">
              <a:solidFill>
                <a:schemeClr val="tx1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7BC75FA-0D67-4464-ACEA-358CABA6A4EA}"/>
              </a:ext>
            </a:extLst>
          </p:cNvPr>
          <p:cNvSpPr/>
          <p:nvPr/>
        </p:nvSpPr>
        <p:spPr>
          <a:xfrm>
            <a:off x="2821491" y="2211235"/>
            <a:ext cx="1260000" cy="72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10X10" panose="020B0600000101010101" charset="-127"/>
                <a:ea typeface="10X10" panose="020B0600000101010101" charset="-127"/>
              </a:rPr>
              <a:t>위치메뉴</a:t>
            </a:r>
            <a:endParaRPr lang="ko-KR" altLang="en-US" sz="1600" dirty="0">
              <a:solidFill>
                <a:schemeClr val="tx1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40" name="화살표: 원형 39">
            <a:extLst>
              <a:ext uri="{FF2B5EF4-FFF2-40B4-BE49-F238E27FC236}">
                <a16:creationId xmlns:a16="http://schemas.microsoft.com/office/drawing/2014/main" id="{872A1594-4BB1-4ADD-8055-AB3DBB1CDA13}"/>
              </a:ext>
            </a:extLst>
          </p:cNvPr>
          <p:cNvSpPr/>
          <p:nvPr/>
        </p:nvSpPr>
        <p:spPr>
          <a:xfrm>
            <a:off x="3827281" y="2763003"/>
            <a:ext cx="4530379" cy="2306827"/>
          </a:xfrm>
          <a:prstGeom prst="circularArrow">
            <a:avLst>
              <a:gd name="adj1" fmla="val 7318"/>
              <a:gd name="adj2" fmla="val 1009647"/>
              <a:gd name="adj3" fmla="val 11223546"/>
              <a:gd name="adj4" fmla="val 16177834"/>
              <a:gd name="adj5" fmla="val 934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7335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0" y="918000"/>
            <a:ext cx="12192000" cy="5940000"/>
          </a:xfrm>
          <a:prstGeom prst="rect">
            <a:avLst/>
          </a:prstGeom>
          <a:solidFill>
            <a:srgbClr val="0F0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81524" y="1629000"/>
            <a:ext cx="397220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외형</a:t>
            </a:r>
            <a:endParaRPr lang="en-US" altLang="ko-KR" sz="20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일반적인 모임장소가 도시의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어떤 공간임을 표현했다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도트감성으로 외형을 설계를 진행했다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E434B5-E24C-4734-BE54-512568FEF566}"/>
              </a:ext>
            </a:extLst>
          </p:cNvPr>
          <p:cNvSpPr txBox="1"/>
          <p:nvPr/>
        </p:nvSpPr>
        <p:spPr>
          <a:xfrm>
            <a:off x="206509" y="103500"/>
            <a:ext cx="1907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10X10 Bold" panose="020B0600000101010101" charset="-127"/>
                <a:ea typeface="10X10 Bold" panose="020B0600000101010101" charset="-127"/>
              </a:rPr>
              <a:t>| HOME |</a:t>
            </a:r>
            <a:endParaRPr lang="ko-KR" altLang="en-US" sz="2400" b="1" dirty="0">
              <a:solidFill>
                <a:schemeClr val="bg1"/>
              </a:solidFill>
              <a:latin typeface="10X10 Bold" panose="020B0600000101010101" charset="-127"/>
              <a:ea typeface="10X10 Bold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E8F610-4AB4-4491-BDE3-BD60354688A4}"/>
              </a:ext>
            </a:extLst>
          </p:cNvPr>
          <p:cNvSpPr txBox="1"/>
          <p:nvPr/>
        </p:nvSpPr>
        <p:spPr>
          <a:xfrm>
            <a:off x="11525544" y="6384497"/>
            <a:ext cx="548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10X10" panose="020B0600000101010101" charset="-127"/>
                <a:ea typeface="10X10" panose="020B0600000101010101" charset="-127"/>
              </a:rPr>
              <a:t>둘</a:t>
            </a:r>
            <a:endParaRPr lang="ko-KR" altLang="en-US" sz="1100" dirty="0">
              <a:solidFill>
                <a:schemeClr val="bg1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D3FD7E-22FB-450D-9E95-6F9CBA94FA7B}"/>
              </a:ext>
            </a:extLst>
          </p:cNvPr>
          <p:cNvSpPr txBox="1"/>
          <p:nvPr/>
        </p:nvSpPr>
        <p:spPr>
          <a:xfrm>
            <a:off x="7776667" y="4371318"/>
            <a:ext cx="38183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기능</a:t>
            </a:r>
            <a:endParaRPr lang="en-US" altLang="ko-KR" sz="20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시작하기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 : </a:t>
            </a: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로그인이 되었다면 메인 화면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되지 않았다면 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Google</a:t>
            </a: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로그인으로 이동한다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2E027C5-6577-4DB9-9BF0-8D4674984936}"/>
              </a:ext>
            </a:extLst>
          </p:cNvPr>
          <p:cNvSpPr/>
          <p:nvPr/>
        </p:nvSpPr>
        <p:spPr>
          <a:xfrm>
            <a:off x="10392000" y="-1"/>
            <a:ext cx="1800000" cy="91800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그리기, 표지판, 소화전이(가) 표시된 사진&#10;&#10;자동 생성된 설명">
            <a:extLst>
              <a:ext uri="{FF2B5EF4-FFF2-40B4-BE49-F238E27FC236}">
                <a16:creationId xmlns:a16="http://schemas.microsoft.com/office/drawing/2014/main" id="{E7913F76-08E2-409F-B82F-AFDD47834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249" y="1153774"/>
            <a:ext cx="2721502" cy="5400000"/>
          </a:xfrm>
          <a:prstGeom prst="rect">
            <a:avLst/>
          </a:prstGeom>
        </p:spPr>
      </p:pic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62BDA842-2FEE-47D6-B938-C2E695560DA5}"/>
              </a:ext>
            </a:extLst>
          </p:cNvPr>
          <p:cNvSpPr/>
          <p:nvPr/>
        </p:nvSpPr>
        <p:spPr>
          <a:xfrm>
            <a:off x="6086168" y="5250426"/>
            <a:ext cx="1752107" cy="393290"/>
          </a:xfrm>
          <a:custGeom>
            <a:avLst/>
            <a:gdLst>
              <a:gd name="connsiteX0" fmla="*/ 0 w 1818967"/>
              <a:gd name="connsiteY0" fmla="*/ 393290 h 393290"/>
              <a:gd name="connsiteX1" fmla="*/ 580103 w 1818967"/>
              <a:gd name="connsiteY1" fmla="*/ 29497 h 393290"/>
              <a:gd name="connsiteX2" fmla="*/ 1818967 w 1818967"/>
              <a:gd name="connsiteY2" fmla="*/ 0 h 393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8967" h="393290">
                <a:moveTo>
                  <a:pt x="0" y="393290"/>
                </a:moveTo>
                <a:lnTo>
                  <a:pt x="580103" y="29497"/>
                </a:lnTo>
                <a:lnTo>
                  <a:pt x="1818967" y="0"/>
                </a:lnTo>
              </a:path>
            </a:pathLst>
          </a:custGeom>
          <a:noFill/>
          <a:ln w="28575">
            <a:solidFill>
              <a:schemeClr val="bg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97349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0" y="918000"/>
            <a:ext cx="12192000" cy="5940000"/>
          </a:xfrm>
          <a:prstGeom prst="rect">
            <a:avLst/>
          </a:prstGeom>
          <a:solidFill>
            <a:srgbClr val="0F0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784" y="1098000"/>
            <a:ext cx="2866058" cy="540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2E434B5-E24C-4734-BE54-512568FEF566}"/>
              </a:ext>
            </a:extLst>
          </p:cNvPr>
          <p:cNvSpPr txBox="1"/>
          <p:nvPr/>
        </p:nvSpPr>
        <p:spPr>
          <a:xfrm>
            <a:off x="206509" y="103045"/>
            <a:ext cx="1946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10X10 Bold" panose="020B0600000101010101" charset="-127"/>
                <a:ea typeface="10X10 Bold" panose="020B0600000101010101" charset="-127"/>
              </a:rPr>
              <a:t>| LOGIN |</a:t>
            </a:r>
            <a:endParaRPr lang="ko-KR" altLang="en-US" sz="2400" b="1" dirty="0">
              <a:solidFill>
                <a:schemeClr val="bg1"/>
              </a:solidFill>
              <a:latin typeface="10X10 Bold" panose="020B0600000101010101" charset="-127"/>
              <a:ea typeface="10X10 Bold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E8F610-4AB4-4491-BDE3-BD60354688A4}"/>
              </a:ext>
            </a:extLst>
          </p:cNvPr>
          <p:cNvSpPr txBox="1"/>
          <p:nvPr/>
        </p:nvSpPr>
        <p:spPr>
          <a:xfrm>
            <a:off x="11525544" y="6384497"/>
            <a:ext cx="548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10X10" panose="020B0600000101010101" charset="-127"/>
                <a:ea typeface="10X10" panose="020B0600000101010101" charset="-127"/>
              </a:rPr>
              <a:t>셋</a:t>
            </a:r>
            <a:endParaRPr lang="ko-KR" altLang="en-US" sz="1100" dirty="0">
              <a:solidFill>
                <a:schemeClr val="bg1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A2D909-884B-420C-BB06-3C8A0E419A56}"/>
              </a:ext>
            </a:extLst>
          </p:cNvPr>
          <p:cNvSpPr txBox="1"/>
          <p:nvPr/>
        </p:nvSpPr>
        <p:spPr>
          <a:xfrm>
            <a:off x="6508304" y="4243500"/>
            <a:ext cx="414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기능</a:t>
            </a:r>
            <a:endParaRPr lang="en-US" altLang="ko-KR" sz="20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Google </a:t>
            </a: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계정으로 로그인을 할 수 있는 버튼을 사용할 수 있다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9B7E09A7-FA2C-433C-87E5-B5354368412B}"/>
              </a:ext>
            </a:extLst>
          </p:cNvPr>
          <p:cNvSpPr/>
          <p:nvPr/>
        </p:nvSpPr>
        <p:spPr>
          <a:xfrm>
            <a:off x="4758813" y="5122608"/>
            <a:ext cx="1749491" cy="540774"/>
          </a:xfrm>
          <a:custGeom>
            <a:avLst/>
            <a:gdLst>
              <a:gd name="connsiteX0" fmla="*/ 0 w 1897626"/>
              <a:gd name="connsiteY0" fmla="*/ 540774 h 540774"/>
              <a:gd name="connsiteX1" fmla="*/ 963561 w 1897626"/>
              <a:gd name="connsiteY1" fmla="*/ 0 h 540774"/>
              <a:gd name="connsiteX2" fmla="*/ 1897626 w 1897626"/>
              <a:gd name="connsiteY2" fmla="*/ 0 h 540774"/>
              <a:gd name="connsiteX3" fmla="*/ 1897626 w 1897626"/>
              <a:gd name="connsiteY3" fmla="*/ 0 h 540774"/>
              <a:gd name="connsiteX4" fmla="*/ 1897626 w 1897626"/>
              <a:gd name="connsiteY4" fmla="*/ 0 h 540774"/>
              <a:gd name="connsiteX5" fmla="*/ 1897626 w 1897626"/>
              <a:gd name="connsiteY5" fmla="*/ 0 h 540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7626" h="540774">
                <a:moveTo>
                  <a:pt x="0" y="540774"/>
                </a:moveTo>
                <a:lnTo>
                  <a:pt x="963561" y="0"/>
                </a:lnTo>
                <a:lnTo>
                  <a:pt x="1897626" y="0"/>
                </a:lnTo>
                <a:lnTo>
                  <a:pt x="1897626" y="0"/>
                </a:lnTo>
                <a:lnTo>
                  <a:pt x="1897626" y="0"/>
                </a:lnTo>
                <a:lnTo>
                  <a:pt x="1897626" y="0"/>
                </a:lnTo>
              </a:path>
            </a:pathLst>
          </a:custGeom>
          <a:noFill/>
          <a:ln w="28575">
            <a:solidFill>
              <a:schemeClr val="bg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1A170A4-F111-4B01-AA1C-A7D9BE917CEC}"/>
              </a:ext>
            </a:extLst>
          </p:cNvPr>
          <p:cNvSpPr/>
          <p:nvPr/>
        </p:nvSpPr>
        <p:spPr>
          <a:xfrm>
            <a:off x="10392000" y="-1"/>
            <a:ext cx="1800000" cy="91800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8819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0" y="918000"/>
            <a:ext cx="12192000" cy="5940000"/>
          </a:xfrm>
          <a:prstGeom prst="rect">
            <a:avLst/>
          </a:prstGeom>
          <a:solidFill>
            <a:srgbClr val="0F0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890" y="1098000"/>
            <a:ext cx="2658219" cy="540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4C0DE4D-86B2-4E61-88C5-FE5958C7C1CC}"/>
              </a:ext>
            </a:extLst>
          </p:cNvPr>
          <p:cNvSpPr txBox="1"/>
          <p:nvPr/>
        </p:nvSpPr>
        <p:spPr>
          <a:xfrm>
            <a:off x="11525544" y="6384497"/>
            <a:ext cx="548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10X10" panose="020B0600000101010101" charset="-127"/>
                <a:ea typeface="10X10" panose="020B0600000101010101" charset="-127"/>
              </a:rPr>
              <a:t>넷</a:t>
            </a:r>
            <a:endParaRPr lang="ko-KR" altLang="en-US" sz="1100" dirty="0">
              <a:solidFill>
                <a:schemeClr val="bg1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4F2634-34C1-485A-A75E-97CC8CDA2444}"/>
              </a:ext>
            </a:extLst>
          </p:cNvPr>
          <p:cNvSpPr txBox="1"/>
          <p:nvPr/>
        </p:nvSpPr>
        <p:spPr>
          <a:xfrm>
            <a:off x="206510" y="93474"/>
            <a:ext cx="2300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10X10 Bold" panose="020B0600000101010101" charset="-127"/>
                <a:ea typeface="10X10 Bold" panose="020B0600000101010101" charset="-127"/>
              </a:rPr>
              <a:t>| </a:t>
            </a:r>
            <a:r>
              <a:rPr lang="ko-KR" altLang="en-US" sz="3600" b="1" dirty="0">
                <a:solidFill>
                  <a:schemeClr val="bg1"/>
                </a:solidFill>
                <a:latin typeface="10X10 Bold" panose="020B0600000101010101" charset="-127"/>
                <a:ea typeface="10X10 Bold" panose="020B0600000101010101" charset="-127"/>
              </a:rPr>
              <a:t>채팅목록 </a:t>
            </a:r>
            <a:r>
              <a:rPr lang="en-US" altLang="ko-KR" sz="3600" b="1" dirty="0">
                <a:solidFill>
                  <a:schemeClr val="bg1"/>
                </a:solidFill>
                <a:latin typeface="10X10 Bold" panose="020B0600000101010101" charset="-127"/>
                <a:ea typeface="10X10 Bold" panose="020B0600000101010101" charset="-127"/>
              </a:rPr>
              <a:t>|</a:t>
            </a:r>
            <a:endParaRPr lang="ko-KR" altLang="en-US" sz="2400" b="1" dirty="0">
              <a:solidFill>
                <a:schemeClr val="bg1"/>
              </a:solidFill>
              <a:latin typeface="10X10 Bold" panose="020B0600000101010101" charset="-127"/>
              <a:ea typeface="10X10 Bold" panose="020B0600000101010101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584376-7103-426C-9575-A17D425A8648}"/>
              </a:ext>
            </a:extLst>
          </p:cNvPr>
          <p:cNvSpPr txBox="1"/>
          <p:nvPr/>
        </p:nvSpPr>
        <p:spPr>
          <a:xfrm>
            <a:off x="382642" y="3795979"/>
            <a:ext cx="40016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외형</a:t>
            </a:r>
            <a:endParaRPr lang="en-US" altLang="ko-KR" sz="20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err="1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채팅방</a:t>
            </a: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 목록을 보여준다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초기화면과 달리 색상의 대비를 주었다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5AE9D7-3547-40EB-A425-7883616FA713}"/>
              </a:ext>
            </a:extLst>
          </p:cNvPr>
          <p:cNvSpPr txBox="1"/>
          <p:nvPr/>
        </p:nvSpPr>
        <p:spPr>
          <a:xfrm>
            <a:off x="7964037" y="3795979"/>
            <a:ext cx="34812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기능</a:t>
            </a:r>
            <a:endParaRPr lang="en-US" altLang="ko-KR" sz="20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로그인을 했을 시에만 표시된다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입장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 : </a:t>
            </a: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선택한 채팅방에 들어간다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err="1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뒤로가기</a:t>
            </a: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초기화면으로 돌아간다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E986EC5-D8F1-43F6-87BA-9C0E9C8DCEFE}"/>
              </a:ext>
            </a:extLst>
          </p:cNvPr>
          <p:cNvSpPr/>
          <p:nvPr/>
        </p:nvSpPr>
        <p:spPr>
          <a:xfrm>
            <a:off x="10392000" y="-1"/>
            <a:ext cx="1800000" cy="91800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93419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0" y="918000"/>
            <a:ext cx="12192000" cy="5940000"/>
          </a:xfrm>
          <a:prstGeom prst="rect">
            <a:avLst/>
          </a:prstGeom>
          <a:solidFill>
            <a:srgbClr val="0F0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140" y="1188000"/>
            <a:ext cx="2927017" cy="54000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793106" y="2198276"/>
            <a:ext cx="449889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항목 별 기능</a:t>
            </a:r>
            <a:endParaRPr lang="en-US" altLang="ko-KR" sz="2000" b="1" dirty="0"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  <a:p>
            <a:endParaRPr lang="en-US" altLang="ko-KR" sz="1600" b="1" dirty="0"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친구 초대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채팅방에 친구를 초대하여 채팅 가능하게 한다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지도보기</a:t>
            </a:r>
            <a:endParaRPr lang="en-US" altLang="ko-KR" sz="2000" b="1" dirty="0"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지도를 통해 현재 위치를 표시한다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지각 리스트</a:t>
            </a:r>
            <a:endParaRPr lang="en-US" altLang="ko-KR" sz="2000" b="1" dirty="0"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모임에 지각한 유저의 도착 시간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도착 소요 시간 등을 확인할 수 있는 리스트이다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C0DE4D-86B2-4E61-88C5-FE5958C7C1CC}"/>
              </a:ext>
            </a:extLst>
          </p:cNvPr>
          <p:cNvSpPr txBox="1"/>
          <p:nvPr/>
        </p:nvSpPr>
        <p:spPr>
          <a:xfrm>
            <a:off x="11525544" y="6384497"/>
            <a:ext cx="548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10X10" panose="020B0600000101010101" charset="-127"/>
                <a:ea typeface="10X10" panose="020B0600000101010101" charset="-127"/>
              </a:rPr>
              <a:t>다섯</a:t>
            </a:r>
            <a:endParaRPr lang="ko-KR" altLang="en-US" sz="1100" dirty="0">
              <a:solidFill>
                <a:schemeClr val="bg1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4F2634-34C1-485A-A75E-97CC8CDA2444}"/>
              </a:ext>
            </a:extLst>
          </p:cNvPr>
          <p:cNvSpPr txBox="1"/>
          <p:nvPr/>
        </p:nvSpPr>
        <p:spPr>
          <a:xfrm>
            <a:off x="207461" y="93474"/>
            <a:ext cx="2250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10X10 Bold" panose="020B0600000101010101" charset="-127"/>
                <a:ea typeface="10X10 Bold" panose="020B0600000101010101" charset="-127"/>
              </a:rPr>
              <a:t>| </a:t>
            </a:r>
            <a:r>
              <a:rPr lang="ko-KR" altLang="en-US" sz="3600" b="1" dirty="0">
                <a:solidFill>
                  <a:schemeClr val="bg1"/>
                </a:solidFill>
                <a:latin typeface="10X10 Bold" panose="020B0600000101010101" charset="-127"/>
                <a:ea typeface="10X10 Bold" panose="020B0600000101010101" charset="-127"/>
              </a:rPr>
              <a:t>채팅메뉴</a:t>
            </a:r>
            <a:r>
              <a:rPr lang="en-US" altLang="ko-KR" sz="3600" b="1" dirty="0">
                <a:solidFill>
                  <a:schemeClr val="bg1"/>
                </a:solidFill>
                <a:latin typeface="10X10 Bold" panose="020B0600000101010101" charset="-127"/>
                <a:ea typeface="10X10 Bold" panose="020B0600000101010101" charset="-127"/>
              </a:rPr>
              <a:t> |</a:t>
            </a:r>
            <a:endParaRPr lang="ko-KR" altLang="en-US" sz="2400" b="1" dirty="0">
              <a:solidFill>
                <a:schemeClr val="bg1"/>
              </a:solidFill>
              <a:latin typeface="10X10 Bold" panose="020B0600000101010101" charset="-127"/>
              <a:ea typeface="10X10 Bold" panose="020B0600000101010101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B48766C-988E-41AB-9E47-A166ECA4BDCA}"/>
              </a:ext>
            </a:extLst>
          </p:cNvPr>
          <p:cNvSpPr/>
          <p:nvPr/>
        </p:nvSpPr>
        <p:spPr>
          <a:xfrm>
            <a:off x="10392000" y="-1"/>
            <a:ext cx="1800000" cy="91800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499DD2E2-D00F-46F8-8C47-38F5692402E8}"/>
              </a:ext>
            </a:extLst>
          </p:cNvPr>
          <p:cNvSpPr/>
          <p:nvPr/>
        </p:nvSpPr>
        <p:spPr>
          <a:xfrm>
            <a:off x="5978013" y="1327355"/>
            <a:ext cx="1445342" cy="870921"/>
          </a:xfrm>
          <a:custGeom>
            <a:avLst/>
            <a:gdLst>
              <a:gd name="connsiteX0" fmla="*/ 0 w 1445342"/>
              <a:gd name="connsiteY0" fmla="*/ 9832 h 580103"/>
              <a:gd name="connsiteX1" fmla="*/ 1022555 w 1445342"/>
              <a:gd name="connsiteY1" fmla="*/ 0 h 580103"/>
              <a:gd name="connsiteX2" fmla="*/ 1445342 w 1445342"/>
              <a:gd name="connsiteY2" fmla="*/ 580103 h 580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5342" h="580103">
                <a:moveTo>
                  <a:pt x="0" y="9832"/>
                </a:moveTo>
                <a:lnTo>
                  <a:pt x="1022555" y="0"/>
                </a:lnTo>
                <a:lnTo>
                  <a:pt x="1445342" y="580103"/>
                </a:lnTo>
              </a:path>
            </a:pathLst>
          </a:custGeom>
          <a:noFill/>
          <a:ln w="28575">
            <a:solidFill>
              <a:schemeClr val="bg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36966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0" y="918000"/>
            <a:ext cx="12192000" cy="5940000"/>
          </a:xfrm>
          <a:prstGeom prst="rect">
            <a:avLst/>
          </a:prstGeom>
          <a:solidFill>
            <a:srgbClr val="0F0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C0DE4D-86B2-4E61-88C5-FE5958C7C1CC}"/>
              </a:ext>
            </a:extLst>
          </p:cNvPr>
          <p:cNvSpPr txBox="1"/>
          <p:nvPr/>
        </p:nvSpPr>
        <p:spPr>
          <a:xfrm>
            <a:off x="11525544" y="6384497"/>
            <a:ext cx="548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10X10" panose="020B0600000101010101" charset="-127"/>
                <a:ea typeface="10X10" panose="020B0600000101010101" charset="-127"/>
              </a:rPr>
              <a:t>여섯</a:t>
            </a:r>
            <a:endParaRPr lang="ko-KR" altLang="en-US" sz="1100" dirty="0">
              <a:solidFill>
                <a:schemeClr val="bg1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4F2634-34C1-485A-A75E-97CC8CDA2444}"/>
              </a:ext>
            </a:extLst>
          </p:cNvPr>
          <p:cNvSpPr txBox="1"/>
          <p:nvPr/>
        </p:nvSpPr>
        <p:spPr>
          <a:xfrm>
            <a:off x="206509" y="93474"/>
            <a:ext cx="191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10X10 Bold" panose="020B0600000101010101" charset="-127"/>
                <a:ea typeface="10X10 Bold" panose="020B0600000101010101" charset="-127"/>
              </a:rPr>
              <a:t>| </a:t>
            </a:r>
            <a:r>
              <a:rPr lang="ko-KR" altLang="en-US" sz="3600" b="1" dirty="0" err="1">
                <a:solidFill>
                  <a:schemeClr val="bg1"/>
                </a:solidFill>
                <a:latin typeface="10X10 Bold" panose="020B0600000101010101" charset="-127"/>
                <a:ea typeface="10X10 Bold" panose="020B0600000101010101" charset="-127"/>
              </a:rPr>
              <a:t>채팅방</a:t>
            </a:r>
            <a:r>
              <a:rPr lang="en-US" altLang="ko-KR" sz="3600" b="1" dirty="0">
                <a:solidFill>
                  <a:schemeClr val="bg1"/>
                </a:solidFill>
                <a:latin typeface="10X10 Bold" panose="020B0600000101010101" charset="-127"/>
                <a:ea typeface="10X10 Bold" panose="020B0600000101010101" charset="-127"/>
              </a:rPr>
              <a:t> |</a:t>
            </a:r>
            <a:endParaRPr lang="ko-KR" altLang="en-US" sz="2400" b="1" dirty="0">
              <a:solidFill>
                <a:schemeClr val="bg1"/>
              </a:solidFill>
              <a:latin typeface="10X10 Bold" panose="020B0600000101010101" charset="-127"/>
              <a:ea typeface="10X10 Bold" panose="020B0600000101010101" charset="-127"/>
            </a:endParaRPr>
          </a:p>
        </p:txBody>
      </p:sp>
      <p:pic>
        <p:nvPicPr>
          <p:cNvPr id="18" name="그림 17" descr="스크린샷, 모니터, 디스플레이, 화면이(가) 표시된 사진  자동 생성된 설명">
            <a:extLst>
              <a:ext uri="{FF2B5EF4-FFF2-40B4-BE49-F238E27FC236}">
                <a16:creationId xmlns:a16="http://schemas.microsoft.com/office/drawing/2014/main" id="{BCA43DF1-32F2-469A-AA17-03FDDB07D7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26265" y="1643489"/>
            <a:ext cx="2453382" cy="4320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AB5A81-1B0F-463D-AD0C-38BEDAEC8938}"/>
              </a:ext>
            </a:extLst>
          </p:cNvPr>
          <p:cNvSpPr/>
          <p:nvPr/>
        </p:nvSpPr>
        <p:spPr>
          <a:xfrm>
            <a:off x="10392000" y="-1"/>
            <a:ext cx="1800000" cy="91800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C6554AB-B853-4B7C-B8EB-230D6579E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355" y="1643489"/>
            <a:ext cx="2453382" cy="4320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AFB361A-0C78-49EE-9026-3A6F1A2C5204}"/>
              </a:ext>
            </a:extLst>
          </p:cNvPr>
          <p:cNvSpPr txBox="1"/>
          <p:nvPr/>
        </p:nvSpPr>
        <p:spPr>
          <a:xfrm>
            <a:off x="206509" y="3429000"/>
            <a:ext cx="32162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채팅방</a:t>
            </a:r>
            <a:r>
              <a:rPr lang="ko-KR" altLang="en-US" sz="20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 만들기</a:t>
            </a:r>
            <a:endParaRPr lang="en-US" altLang="ko-KR" sz="20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err="1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채팅방</a:t>
            </a: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 이름을 기입한다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채팅방에서 사용될 이름 기입한다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이미 개설된 채팅방으로 이동한다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92EED3-CAE8-4242-BAD9-4525173CED53}"/>
              </a:ext>
            </a:extLst>
          </p:cNvPr>
          <p:cNvSpPr txBox="1"/>
          <p:nvPr/>
        </p:nvSpPr>
        <p:spPr>
          <a:xfrm>
            <a:off x="9069009" y="1864497"/>
            <a:ext cx="26459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채팅방</a:t>
            </a:r>
            <a:r>
              <a:rPr lang="ko-KR" altLang="en-US" sz="20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 사용</a:t>
            </a:r>
            <a:endParaRPr lang="en-US" altLang="ko-KR" sz="20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보낼 메시지를 입력하고 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‘SEND’</a:t>
            </a: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를 누르면 순서대로 보여준다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197A48A-68A0-400E-B741-5894C3889A28}"/>
              </a:ext>
            </a:extLst>
          </p:cNvPr>
          <p:cNvSpPr/>
          <p:nvPr/>
        </p:nvSpPr>
        <p:spPr>
          <a:xfrm>
            <a:off x="2130458" y="2875175"/>
            <a:ext cx="1423447" cy="1178351"/>
          </a:xfrm>
          <a:custGeom>
            <a:avLst/>
            <a:gdLst>
              <a:gd name="connsiteX0" fmla="*/ 0 w 1423447"/>
              <a:gd name="connsiteY0" fmla="*/ 1178351 h 1178351"/>
              <a:gd name="connsiteX1" fmla="*/ 641022 w 1423447"/>
              <a:gd name="connsiteY1" fmla="*/ 0 h 1178351"/>
              <a:gd name="connsiteX2" fmla="*/ 1423447 w 1423447"/>
              <a:gd name="connsiteY2" fmla="*/ 0 h 117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3447" h="1178351">
                <a:moveTo>
                  <a:pt x="0" y="1178351"/>
                </a:moveTo>
                <a:lnTo>
                  <a:pt x="641022" y="0"/>
                </a:lnTo>
                <a:lnTo>
                  <a:pt x="1423447" y="0"/>
                </a:lnTo>
              </a:path>
            </a:pathLst>
          </a:custGeom>
          <a:noFill/>
          <a:ln w="28575"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B8CFB2E5-2E51-431F-A402-5B5B72E9E9B5}"/>
              </a:ext>
            </a:extLst>
          </p:cNvPr>
          <p:cNvSpPr/>
          <p:nvPr/>
        </p:nvSpPr>
        <p:spPr>
          <a:xfrm>
            <a:off x="2949677" y="3244645"/>
            <a:ext cx="1229033" cy="1288026"/>
          </a:xfrm>
          <a:custGeom>
            <a:avLst/>
            <a:gdLst>
              <a:gd name="connsiteX0" fmla="*/ 0 w 1229033"/>
              <a:gd name="connsiteY0" fmla="*/ 1288026 h 1288026"/>
              <a:gd name="connsiteX1" fmla="*/ 668594 w 1229033"/>
              <a:gd name="connsiteY1" fmla="*/ 0 h 1288026"/>
              <a:gd name="connsiteX2" fmla="*/ 1229033 w 1229033"/>
              <a:gd name="connsiteY2" fmla="*/ 0 h 1288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9033" h="1288026">
                <a:moveTo>
                  <a:pt x="0" y="1288026"/>
                </a:moveTo>
                <a:lnTo>
                  <a:pt x="668594" y="0"/>
                </a:lnTo>
                <a:lnTo>
                  <a:pt x="1229033" y="0"/>
                </a:lnTo>
              </a:path>
            </a:pathLst>
          </a:custGeom>
          <a:noFill/>
          <a:ln w="28575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3F517A4B-EB38-4A02-A19E-40FF9140E574}"/>
              </a:ext>
            </a:extLst>
          </p:cNvPr>
          <p:cNvSpPr/>
          <p:nvPr/>
        </p:nvSpPr>
        <p:spPr>
          <a:xfrm>
            <a:off x="3411794" y="4935794"/>
            <a:ext cx="658761" cy="235974"/>
          </a:xfrm>
          <a:custGeom>
            <a:avLst/>
            <a:gdLst>
              <a:gd name="connsiteX0" fmla="*/ 0 w 658761"/>
              <a:gd name="connsiteY0" fmla="*/ 235974 h 235974"/>
              <a:gd name="connsiteX1" fmla="*/ 658761 w 658761"/>
              <a:gd name="connsiteY1" fmla="*/ 226141 h 235974"/>
              <a:gd name="connsiteX2" fmla="*/ 658761 w 658761"/>
              <a:gd name="connsiteY2" fmla="*/ 0 h 23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8761" h="235974">
                <a:moveTo>
                  <a:pt x="0" y="235974"/>
                </a:moveTo>
                <a:lnTo>
                  <a:pt x="658761" y="226141"/>
                </a:lnTo>
                <a:lnTo>
                  <a:pt x="658761" y="0"/>
                </a:lnTo>
              </a:path>
            </a:pathLst>
          </a:custGeom>
          <a:noFill/>
          <a:ln w="28575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1408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0" y="918000"/>
            <a:ext cx="12192000" cy="5940000"/>
          </a:xfrm>
          <a:prstGeom prst="rect">
            <a:avLst/>
          </a:prstGeom>
          <a:solidFill>
            <a:srgbClr val="0F0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643523" y="2616205"/>
            <a:ext cx="36020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지도</a:t>
            </a:r>
          </a:p>
          <a:p>
            <a:endParaRPr lang="en-US" altLang="ko-KR" sz="16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현재 자신의 위치를 표시해준다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모임 일정이 추가되면 모임에 참석하는 사람들의 위치정보가 공유된다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616" y="984222"/>
            <a:ext cx="5638903" cy="56389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580811F-BCCC-46AA-AC93-3BD57A155BCB}"/>
              </a:ext>
            </a:extLst>
          </p:cNvPr>
          <p:cNvSpPr txBox="1"/>
          <p:nvPr/>
        </p:nvSpPr>
        <p:spPr>
          <a:xfrm>
            <a:off x="11525544" y="6384497"/>
            <a:ext cx="548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10X10" panose="020B0600000101010101" charset="-127"/>
                <a:ea typeface="10X10" panose="020B0600000101010101" charset="-127"/>
              </a:rPr>
              <a:t>일곱</a:t>
            </a:r>
            <a:endParaRPr lang="ko-KR" altLang="en-US" sz="1100" dirty="0">
              <a:solidFill>
                <a:schemeClr val="bg1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A5789D-8EAF-4476-8BD3-10ECD4731CF3}"/>
              </a:ext>
            </a:extLst>
          </p:cNvPr>
          <p:cNvSpPr txBox="1"/>
          <p:nvPr/>
        </p:nvSpPr>
        <p:spPr>
          <a:xfrm>
            <a:off x="182829" y="93474"/>
            <a:ext cx="2256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10X10 Bold" panose="020B0600000101010101" charset="-127"/>
                <a:ea typeface="10X10 Bold" panose="020B0600000101010101" charset="-127"/>
              </a:rPr>
              <a:t>| </a:t>
            </a:r>
            <a:r>
              <a:rPr lang="ko-KR" altLang="en-US" sz="3600" b="1" dirty="0">
                <a:solidFill>
                  <a:schemeClr val="bg1"/>
                </a:solidFill>
                <a:latin typeface="10X10 Bold" panose="020B0600000101010101" charset="-127"/>
                <a:ea typeface="10X10 Bold" panose="020B0600000101010101" charset="-127"/>
              </a:rPr>
              <a:t>위치정보</a:t>
            </a:r>
            <a:r>
              <a:rPr lang="en-US" altLang="ko-KR" sz="3600" b="1" dirty="0">
                <a:solidFill>
                  <a:schemeClr val="bg1"/>
                </a:solidFill>
                <a:latin typeface="10X10 Bold" panose="020B0600000101010101" charset="-127"/>
                <a:ea typeface="10X10 Bold" panose="020B0600000101010101" charset="-127"/>
              </a:rPr>
              <a:t> |</a:t>
            </a:r>
            <a:endParaRPr lang="ko-KR" altLang="en-US" sz="2400" b="1" dirty="0">
              <a:solidFill>
                <a:schemeClr val="bg1"/>
              </a:solidFill>
              <a:latin typeface="10X10 Bold" panose="020B0600000101010101" charset="-127"/>
              <a:ea typeface="10X10 Bold" panose="020B0600000101010101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A4FEEEB-C566-4551-AA69-B2BE452E7A85}"/>
              </a:ext>
            </a:extLst>
          </p:cNvPr>
          <p:cNvSpPr/>
          <p:nvPr/>
        </p:nvSpPr>
        <p:spPr>
          <a:xfrm>
            <a:off x="4890307" y="3333135"/>
            <a:ext cx="2104103" cy="481781"/>
          </a:xfrm>
          <a:custGeom>
            <a:avLst/>
            <a:gdLst>
              <a:gd name="connsiteX0" fmla="*/ 0 w 2104103"/>
              <a:gd name="connsiteY0" fmla="*/ 0 h 481781"/>
              <a:gd name="connsiteX1" fmla="*/ 1543664 w 2104103"/>
              <a:gd name="connsiteY1" fmla="*/ 0 h 481781"/>
              <a:gd name="connsiteX2" fmla="*/ 2104103 w 2104103"/>
              <a:gd name="connsiteY2" fmla="*/ 481781 h 481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4103" h="481781">
                <a:moveTo>
                  <a:pt x="0" y="0"/>
                </a:moveTo>
                <a:lnTo>
                  <a:pt x="1543664" y="0"/>
                </a:lnTo>
                <a:lnTo>
                  <a:pt x="2104103" y="481781"/>
                </a:lnTo>
              </a:path>
            </a:pathLst>
          </a:custGeom>
          <a:noFill/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B839DA9-747D-488C-9EE0-458DEF14A510}"/>
              </a:ext>
            </a:extLst>
          </p:cNvPr>
          <p:cNvSpPr/>
          <p:nvPr/>
        </p:nvSpPr>
        <p:spPr>
          <a:xfrm>
            <a:off x="10392000" y="-1"/>
            <a:ext cx="1800000" cy="91800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30640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0" y="918000"/>
            <a:ext cx="12192000" cy="5940000"/>
          </a:xfrm>
          <a:prstGeom prst="rect">
            <a:avLst/>
          </a:prstGeom>
          <a:solidFill>
            <a:srgbClr val="0F0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290" y="1098000"/>
            <a:ext cx="2653666" cy="540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1" name="TextBox 30"/>
          <p:cNvSpPr txBox="1"/>
          <p:nvPr/>
        </p:nvSpPr>
        <p:spPr>
          <a:xfrm>
            <a:off x="7045426" y="1720685"/>
            <a:ext cx="383888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메뉴의 기능</a:t>
            </a:r>
            <a:endParaRPr lang="en-US" altLang="ko-KR" sz="2000" b="1" dirty="0"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  <a:p>
            <a:endParaRPr lang="en-US" altLang="ko-KR" sz="1600" b="1" dirty="0"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목적지 등록</a:t>
            </a:r>
            <a:endParaRPr lang="en-US" altLang="ko-KR" sz="16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유저가 원하는 모임장소 목적지로 등록한다</a:t>
            </a:r>
            <a:r>
              <a:rPr lang="en-US" altLang="ko-KR" sz="14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목적지 공유</a:t>
            </a:r>
            <a:endParaRPr lang="en-US" altLang="ko-KR" sz="1600" b="1" dirty="0"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모임에 초대된 친구들과 목적지를 공유한다</a:t>
            </a:r>
            <a:r>
              <a:rPr lang="en-US" altLang="ko-KR" sz="14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주변 장소</a:t>
            </a:r>
            <a:endParaRPr lang="en-US" altLang="ko-KR" sz="16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목적지 주변의 맛집</a:t>
            </a:r>
            <a:r>
              <a:rPr lang="en-US" altLang="ko-KR" sz="14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,</a:t>
            </a:r>
            <a:r>
              <a:rPr lang="ko-KR" altLang="en-US" sz="14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 놀 수 있는 장소를 보여준다</a:t>
            </a:r>
            <a:r>
              <a:rPr lang="en-US" altLang="ko-KR" sz="14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80811F-BCCC-46AA-AC93-3BD57A155BCB}"/>
              </a:ext>
            </a:extLst>
          </p:cNvPr>
          <p:cNvSpPr txBox="1"/>
          <p:nvPr/>
        </p:nvSpPr>
        <p:spPr>
          <a:xfrm>
            <a:off x="11525544" y="6384497"/>
            <a:ext cx="548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10X10" panose="020B0600000101010101" charset="-127"/>
                <a:ea typeface="10X10" panose="020B0600000101010101" charset="-127"/>
              </a:rPr>
              <a:t>여덟</a:t>
            </a:r>
            <a:endParaRPr lang="ko-KR" altLang="en-US" sz="1100" dirty="0">
              <a:solidFill>
                <a:schemeClr val="bg1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A5789D-8EAF-4476-8BD3-10ECD4731CF3}"/>
              </a:ext>
            </a:extLst>
          </p:cNvPr>
          <p:cNvSpPr txBox="1"/>
          <p:nvPr/>
        </p:nvSpPr>
        <p:spPr>
          <a:xfrm>
            <a:off x="206509" y="93474"/>
            <a:ext cx="2256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10X10 Bold" panose="020B0600000101010101" charset="-127"/>
                <a:ea typeface="10X10 Bold" panose="020B0600000101010101" charset="-127"/>
              </a:rPr>
              <a:t>| </a:t>
            </a:r>
            <a:r>
              <a:rPr lang="ko-KR" altLang="en-US" sz="3600" b="1" dirty="0">
                <a:solidFill>
                  <a:schemeClr val="bg1"/>
                </a:solidFill>
                <a:latin typeface="10X10 Bold" panose="020B0600000101010101" charset="-127"/>
                <a:ea typeface="10X10 Bold" panose="020B0600000101010101" charset="-127"/>
              </a:rPr>
              <a:t>위치정보</a:t>
            </a:r>
            <a:r>
              <a:rPr lang="en-US" altLang="ko-KR" sz="3600" b="1" dirty="0">
                <a:solidFill>
                  <a:schemeClr val="bg1"/>
                </a:solidFill>
                <a:latin typeface="10X10 Bold" panose="020B0600000101010101" charset="-127"/>
                <a:ea typeface="10X10 Bold" panose="020B0600000101010101" charset="-127"/>
              </a:rPr>
              <a:t> |</a:t>
            </a:r>
            <a:endParaRPr lang="ko-KR" altLang="en-US" sz="2400" b="1" dirty="0">
              <a:solidFill>
                <a:schemeClr val="bg1"/>
              </a:solidFill>
              <a:latin typeface="10X10 Bold" panose="020B0600000101010101" charset="-127"/>
              <a:ea typeface="10X10 Bold" panose="020B0600000101010101" charset="-127"/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6C3EEC7C-912F-4AD6-A815-1682A310E548}"/>
              </a:ext>
            </a:extLst>
          </p:cNvPr>
          <p:cNvSpPr/>
          <p:nvPr/>
        </p:nvSpPr>
        <p:spPr>
          <a:xfrm>
            <a:off x="5948516" y="1248697"/>
            <a:ext cx="1769807" cy="501445"/>
          </a:xfrm>
          <a:custGeom>
            <a:avLst/>
            <a:gdLst>
              <a:gd name="connsiteX0" fmla="*/ 0 w 1769807"/>
              <a:gd name="connsiteY0" fmla="*/ 9832 h 501445"/>
              <a:gd name="connsiteX1" fmla="*/ 1219200 w 1769807"/>
              <a:gd name="connsiteY1" fmla="*/ 0 h 501445"/>
              <a:gd name="connsiteX2" fmla="*/ 1769807 w 1769807"/>
              <a:gd name="connsiteY2" fmla="*/ 501445 h 50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9807" h="501445">
                <a:moveTo>
                  <a:pt x="0" y="9832"/>
                </a:moveTo>
                <a:lnTo>
                  <a:pt x="1219200" y="0"/>
                </a:lnTo>
                <a:lnTo>
                  <a:pt x="1769807" y="501445"/>
                </a:lnTo>
              </a:path>
            </a:pathLst>
          </a:custGeom>
          <a:noFill/>
          <a:ln w="28575">
            <a:solidFill>
              <a:schemeClr val="bg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31E7806-F43C-4577-9D98-7E6F0A54ADB4}"/>
              </a:ext>
            </a:extLst>
          </p:cNvPr>
          <p:cNvSpPr/>
          <p:nvPr/>
        </p:nvSpPr>
        <p:spPr>
          <a:xfrm>
            <a:off x="10392000" y="-1"/>
            <a:ext cx="1800000" cy="91800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356420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TM03457452[[fn=천체]]</Template>
  <TotalTime>730</TotalTime>
  <Words>238</Words>
  <Application>Microsoft Office PowerPoint</Application>
  <PresentationFormat>와이드스크린</PresentationFormat>
  <Paragraphs>88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10X10</vt:lpstr>
      <vt:lpstr>Calibri</vt:lpstr>
      <vt:lpstr>맑은 고딕</vt:lpstr>
      <vt:lpstr>Arial</vt:lpstr>
      <vt:lpstr>10X10 Bold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mh</dc:creator>
  <cp:lastModifiedBy>김 경호</cp:lastModifiedBy>
  <cp:revision>64</cp:revision>
  <dcterms:created xsi:type="dcterms:W3CDTF">2020-04-25T10:47:20Z</dcterms:created>
  <dcterms:modified xsi:type="dcterms:W3CDTF">2020-04-26T09:03:54Z</dcterms:modified>
  <cp:version>1000.0100.01</cp:version>
</cp:coreProperties>
</file>